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B4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39" autoAdjust="0"/>
  </p:normalViewPr>
  <p:slideViewPr>
    <p:cSldViewPr>
      <p:cViewPr>
        <p:scale>
          <a:sx n="130" d="100"/>
          <a:sy n="130" d="100"/>
        </p:scale>
        <p:origin x="-57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141C-1ADF-4B9F-AE07-1A12EB27243C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D968-1E11-4ECA-8B73-67442CE7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973F-2D17-440C-8D52-8635364689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0EA9-3595-4B73-8620-6FF04B599E4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7" y="835200"/>
            <a:ext cx="6425948" cy="421753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Identifying </a:t>
            </a:r>
            <a:r>
              <a:rPr lang="en-US" sz="2000" b="1" dirty="0"/>
              <a:t>Risks of Financing for Agro Projects in Islamic </a:t>
            </a:r>
            <a:r>
              <a:rPr lang="en-US" sz="2000" b="1" dirty="0" smtClean="0"/>
              <a:t>Banks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13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-183105" y="2072163"/>
            <a:ext cx="2358963" cy="386798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900" dirty="0"/>
              <a:t> </a:t>
            </a:r>
            <a:r>
              <a:rPr lang="en-US" sz="900" dirty="0" smtClean="0"/>
              <a:t>       	</a:t>
            </a:r>
            <a:r>
              <a:rPr lang="en-US" sz="900" dirty="0"/>
              <a:t>Risk and uncertainty are inherent in agro projects and commodity supply chains. Given the pervasiveness of risks, farmers, agro-entrepreneurs, international agencies, and banking institutions are increasingly seeking effective and sustainable strategies and approaches to mitigate, transfer, or cope with these inherent risks</a:t>
            </a:r>
            <a:r>
              <a:rPr lang="en-US" sz="900" dirty="0" smtClean="0"/>
              <a:t>.</a:t>
            </a:r>
          </a:p>
          <a:p>
            <a:pPr algn="just">
              <a:buNone/>
            </a:pPr>
            <a:endParaRPr lang="en-US" sz="900" i="1" dirty="0"/>
          </a:p>
          <a:p>
            <a:pPr algn="just">
              <a:buNone/>
            </a:pPr>
            <a:endParaRPr lang="en-US" sz="900" i="1" dirty="0" smtClean="0"/>
          </a:p>
          <a:p>
            <a:pPr algn="just">
              <a:buNone/>
            </a:pPr>
            <a:r>
              <a:rPr lang="en-US" sz="900" i="1" dirty="0"/>
              <a:t>	</a:t>
            </a: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>	</a:t>
            </a:r>
            <a:r>
              <a:rPr lang="en-US" sz="900" dirty="0" smtClean="0"/>
              <a:t>What are the </a:t>
            </a:r>
            <a:r>
              <a:rPr lang="en-US" sz="900" dirty="0"/>
              <a:t>risks associated with agro projects for financing in Islamic </a:t>
            </a:r>
            <a:r>
              <a:rPr lang="en-US" sz="900" dirty="0" smtClean="0"/>
              <a:t>Banks</a:t>
            </a:r>
            <a:r>
              <a:rPr lang="en-US" sz="900" dirty="0"/>
              <a:t>?</a:t>
            </a:r>
            <a:endParaRPr lang="en-US" sz="900" i="1" dirty="0" smtClean="0"/>
          </a:p>
          <a:p>
            <a:pPr algn="just">
              <a:buNone/>
            </a:pP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/>
            </a:r>
            <a:br>
              <a:rPr lang="en-US" sz="900" i="1" dirty="0" smtClean="0"/>
            </a:b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>	</a:t>
            </a:r>
            <a:r>
              <a:rPr lang="en-US" sz="900" dirty="0"/>
              <a:t>To examine the type of risks and uncertainty associated with agro projects for financing in Islamic </a:t>
            </a:r>
            <a:r>
              <a:rPr lang="en-US" sz="900" dirty="0" smtClean="0"/>
              <a:t>Banks</a:t>
            </a:r>
            <a:r>
              <a:rPr lang="en-US" sz="900" dirty="0"/>
              <a:t>. </a:t>
            </a:r>
            <a:endParaRPr lang="en-US" sz="900" dirty="0" smtClean="0"/>
          </a:p>
          <a:p>
            <a:pPr algn="just">
              <a:buNone/>
            </a:pPr>
            <a:endParaRPr lang="en-US" sz="900" b="1" dirty="0">
              <a:solidFill>
                <a:schemeClr val="lt1"/>
              </a:solidFill>
            </a:endParaRPr>
          </a:p>
        </p:txBody>
      </p:sp>
      <p:pic>
        <p:nvPicPr>
          <p:cNvPr id="4" name="Content Placeholder 3" descr="LOGO-USIM-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40" y="251520"/>
            <a:ext cx="2853263" cy="451558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831518" y="2238822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>
                <a:solidFill>
                  <a:schemeClr val="accent2">
                    <a:lumMod val="50000"/>
                  </a:schemeClr>
                </a:solidFill>
              </a:rPr>
              <a:t>Abstract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831516" y="4817470"/>
            <a:ext cx="574055" cy="31001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Objective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3142947" y="2228678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Methods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222165" y="3571483"/>
            <a:ext cx="2358963" cy="23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800" dirty="0" smtClean="0"/>
              <a:t>  Palm Oil       Paddy       Banana       Rubber       Others</a:t>
            </a:r>
            <a:endParaRPr lang="en-US" sz="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09504"/>
              </p:ext>
            </p:extLst>
          </p:nvPr>
        </p:nvGraphicFramePr>
        <p:xfrm>
          <a:off x="2292941" y="5718299"/>
          <a:ext cx="2274066" cy="184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78"/>
                <a:gridCol w="1452678"/>
                <a:gridCol w="539410"/>
              </a:tblGrid>
              <a:tr h="23051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No</a:t>
                      </a:r>
                      <a:endParaRPr lang="en-US" sz="800" dirty="0"/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Item </a:t>
                      </a:r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σ</a:t>
                      </a:r>
                      <a:endParaRPr lang="en-US" sz="800" dirty="0" smtClean="0"/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0235">
                <a:tc gridSpan="3">
                  <a:txBody>
                    <a:bodyPr/>
                    <a:lstStyle/>
                    <a:p>
                      <a:pPr algn="l"/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Cronbach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Alpha = 0.764</a:t>
                      </a:r>
                      <a:endParaRPr lang="en-US" sz="800" dirty="0"/>
                    </a:p>
                  </a:txBody>
                  <a:tcPr marL="68580" marR="68580" marT="60960" marB="6096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77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Aforementioned risks had threatened my agro projects</a:t>
                      </a:r>
                      <a:endParaRPr lang="en-US" sz="8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1.110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577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 will continue my agro project even though I had to encounter with the aforementioned risks</a:t>
                      </a:r>
                      <a:endParaRPr lang="en-US" sz="8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1.017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545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find solutions to encounter the aforementioned risks</a:t>
                      </a:r>
                      <a:endParaRPr lang="en-US" sz="800" dirty="0" smtClean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1.045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>
          <a:xfrm>
            <a:off x="4637265" y="6693447"/>
            <a:ext cx="2069076" cy="245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 smtClean="0"/>
              <a:t>There </a:t>
            </a:r>
            <a:r>
              <a:rPr lang="en-US" sz="900" dirty="0"/>
              <a:t>are several risks which have been encountered by agro-entrepreneurs in agriculture projects and require them to finance their projects using Shariah-compliant financing and banking </a:t>
            </a:r>
            <a:r>
              <a:rPr lang="en-US" sz="900" dirty="0" smtClean="0"/>
              <a:t>products.</a:t>
            </a:r>
          </a:p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M</a:t>
            </a:r>
            <a:r>
              <a:rPr lang="en-US" sz="900" dirty="0" smtClean="0"/>
              <a:t>ajority </a:t>
            </a:r>
            <a:r>
              <a:rPr lang="en-US" sz="900" dirty="0"/>
              <a:t>of respondents are willing to continue their agro projects </a:t>
            </a:r>
            <a:r>
              <a:rPr lang="en-US" sz="900" dirty="0" smtClean="0"/>
              <a:t>even though they encounter various risks, and </a:t>
            </a:r>
            <a:r>
              <a:rPr lang="en-US" sz="900" dirty="0"/>
              <a:t>had some knowledge or experience about the advantage and disadvantages of those </a:t>
            </a:r>
            <a:r>
              <a:rPr lang="en-US" sz="900" dirty="0" smtClean="0"/>
              <a:t>risks.</a:t>
            </a:r>
          </a:p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L</a:t>
            </a:r>
            <a:r>
              <a:rPr lang="en-US" sz="900" dirty="0" smtClean="0"/>
              <a:t>ocal </a:t>
            </a:r>
            <a:r>
              <a:rPr lang="en-US" sz="900" dirty="0"/>
              <a:t>Islamic banking institutions should take these risks into consideration in providing monetary funds to the agro-entrepreneurs </a:t>
            </a:r>
            <a:endParaRPr lang="en-US" sz="900" dirty="0" smtClean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5471160" y="1133866"/>
            <a:ext cx="574055" cy="285751"/>
          </a:xfrm>
          <a:prstGeom prst="round2SameRect">
            <a:avLst>
              <a:gd name="adj1" fmla="val 28667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Findings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6656" y="5333032"/>
            <a:ext cx="224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Table 1: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Reliability Tests of Questionnaires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831517" y="4026518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Research Question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34" descr="E:\IMG_18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867" y="1156090"/>
            <a:ext cx="672853" cy="9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908720" y="1151460"/>
            <a:ext cx="8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Dr</a:t>
            </a:r>
            <a:r>
              <a:rPr lang="en-US" sz="800" dirty="0" smtClean="0"/>
              <a:t> Muhammad </a:t>
            </a:r>
            <a:r>
              <a:rPr lang="en-US" sz="800" dirty="0" err="1" smtClean="0"/>
              <a:t>Ridhwan</a:t>
            </a:r>
            <a:r>
              <a:rPr lang="en-US" sz="800" dirty="0" smtClean="0"/>
              <a:t> Ab. Aziz,</a:t>
            </a:r>
          </a:p>
          <a:p>
            <a:r>
              <a:rPr lang="en-US" sz="800" dirty="0" smtClean="0"/>
              <a:t>Senior Lecturer,</a:t>
            </a:r>
          </a:p>
          <a:p>
            <a:r>
              <a:rPr lang="en-US" sz="800" dirty="0" err="1" smtClean="0"/>
              <a:t>Universiti</a:t>
            </a:r>
            <a:r>
              <a:rPr lang="en-US" sz="800" dirty="0" smtClean="0"/>
              <a:t> </a:t>
            </a:r>
            <a:r>
              <a:rPr lang="en-US" sz="800" dirty="0" err="1" smtClean="0"/>
              <a:t>Sains</a:t>
            </a:r>
            <a:r>
              <a:rPr lang="en-US" sz="800" dirty="0" smtClean="0"/>
              <a:t> Islam Malaysia</a:t>
            </a:r>
          </a:p>
          <a:p>
            <a:r>
              <a:rPr lang="en-US" sz="800" dirty="0" smtClean="0"/>
              <a:t>xyz@</a:t>
            </a:r>
          </a:p>
          <a:p>
            <a:r>
              <a:rPr lang="en-US" sz="800" dirty="0" smtClean="0"/>
              <a:t>usim.edu.my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1468" y="1156091"/>
            <a:ext cx="961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Muhammad </a:t>
            </a:r>
            <a:r>
              <a:rPr lang="en-US" sz="800" dirty="0" err="1" smtClean="0"/>
              <a:t>Mohd</a:t>
            </a:r>
            <a:r>
              <a:rPr lang="en-US" sz="800" dirty="0" smtClean="0"/>
              <a:t> </a:t>
            </a:r>
            <a:r>
              <a:rPr lang="en-US" sz="800" dirty="0" err="1" smtClean="0"/>
              <a:t>Yusoff</a:t>
            </a:r>
            <a:r>
              <a:rPr lang="en-US" sz="800" dirty="0" smtClean="0"/>
              <a:t>,</a:t>
            </a:r>
          </a:p>
          <a:p>
            <a:r>
              <a:rPr lang="en-US" sz="800" dirty="0" smtClean="0"/>
              <a:t>Research </a:t>
            </a:r>
            <a:r>
              <a:rPr lang="en-US" sz="800" dirty="0" err="1" smtClean="0"/>
              <a:t>Asisstant</a:t>
            </a:r>
            <a:endParaRPr lang="en-US" sz="800" dirty="0" smtClean="0"/>
          </a:p>
          <a:p>
            <a:r>
              <a:rPr lang="en-US" sz="800" dirty="0" err="1" smtClean="0"/>
              <a:t>Universiti</a:t>
            </a:r>
            <a:r>
              <a:rPr lang="en-US" sz="800" dirty="0" smtClean="0"/>
              <a:t> </a:t>
            </a:r>
            <a:r>
              <a:rPr lang="en-US" sz="800" dirty="0" err="1" smtClean="0"/>
              <a:t>Sains</a:t>
            </a:r>
            <a:r>
              <a:rPr lang="en-US" sz="800" dirty="0" smtClean="0"/>
              <a:t> Islam Malaysia,</a:t>
            </a:r>
          </a:p>
          <a:p>
            <a:r>
              <a:rPr lang="en-US" sz="800" dirty="0" smtClean="0"/>
              <a:t>abc@gmail.com</a:t>
            </a:r>
          </a:p>
          <a:p>
            <a:endParaRPr lang="en-US" sz="800" dirty="0"/>
          </a:p>
        </p:txBody>
      </p:sp>
      <p:sp>
        <p:nvSpPr>
          <p:cNvPr id="7" name="Rounded Rectangle 6"/>
          <p:cNvSpPr/>
          <p:nvPr/>
        </p:nvSpPr>
        <p:spPr>
          <a:xfrm>
            <a:off x="215282" y="7740352"/>
            <a:ext cx="4324342" cy="72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Acknowledgement </a:t>
            </a:r>
            <a:endParaRPr lang="ms-MY" sz="900" dirty="0"/>
          </a:p>
          <a:p>
            <a:pPr algn="just"/>
            <a:r>
              <a:rPr lang="en-US" sz="900" dirty="0"/>
              <a:t>This research is benefited from the funding of the University Research Grant of </a:t>
            </a:r>
            <a:r>
              <a:rPr lang="en-US" sz="900" dirty="0" err="1"/>
              <a:t>Universiti</a:t>
            </a:r>
            <a:r>
              <a:rPr lang="en-US" sz="900" dirty="0"/>
              <a:t> </a:t>
            </a:r>
            <a:r>
              <a:rPr lang="en-US" sz="900" dirty="0" err="1"/>
              <a:t>Sains</a:t>
            </a:r>
            <a:r>
              <a:rPr lang="en-US" sz="900" dirty="0"/>
              <a:t> Islam Malaysia (USIM), (Developing a Financing Model for Agro Projects Complied with Shariah Requirement for the Banking Institutions)(USIM: PPP/FEM/IWM/30/13712).</a:t>
            </a:r>
            <a:endParaRPr lang="ms-MY" sz="900" dirty="0"/>
          </a:p>
        </p:txBody>
      </p:sp>
      <p:pic>
        <p:nvPicPr>
          <p:cNvPr id="11" name="Picture 2" descr="F:\Scans [Muhammad]\Foto Saiz Pasport 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59" y="1151460"/>
            <a:ext cx="703198" cy="9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 Same Side Corner Rectangle 32"/>
          <p:cNvSpPr/>
          <p:nvPr/>
        </p:nvSpPr>
        <p:spPr>
          <a:xfrm>
            <a:off x="5373217" y="6398468"/>
            <a:ext cx="720080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Conclusion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619672"/>
            <a:ext cx="1980024" cy="14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Multidocument 11"/>
          <p:cNvSpPr/>
          <p:nvPr/>
        </p:nvSpPr>
        <p:spPr>
          <a:xfrm>
            <a:off x="2301460" y="2647003"/>
            <a:ext cx="2246096" cy="50379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QUESTIONNAIRES:</a:t>
            </a:r>
            <a:br>
              <a:rPr lang="en-US" sz="1050" dirty="0" smtClean="0"/>
            </a:br>
            <a:r>
              <a:rPr lang="en-US" sz="1050" dirty="0" smtClean="0"/>
              <a:t>- 27 Close-ended questions</a:t>
            </a:r>
            <a:endParaRPr lang="en-US" sz="105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56510" b="25095"/>
          <a:stretch/>
        </p:blipFill>
        <p:spPr bwMode="auto">
          <a:xfrm>
            <a:off x="2301816" y="3756921"/>
            <a:ext cx="451867" cy="9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r="45025" b="16483"/>
          <a:stretch/>
        </p:blipFill>
        <p:spPr bwMode="auto">
          <a:xfrm>
            <a:off x="2753683" y="3756920"/>
            <a:ext cx="466159" cy="9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t="22848" r="31512"/>
          <a:stretch/>
        </p:blipFill>
        <p:spPr bwMode="auto">
          <a:xfrm>
            <a:off x="3219842" y="3753451"/>
            <a:ext cx="454942" cy="9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0943" r="63871" b="8018"/>
          <a:stretch/>
        </p:blipFill>
        <p:spPr bwMode="auto">
          <a:xfrm>
            <a:off x="3651819" y="3753451"/>
            <a:ext cx="513549" cy="9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4872" r="37727" b="7049"/>
          <a:stretch/>
        </p:blipFill>
        <p:spPr bwMode="auto">
          <a:xfrm>
            <a:off x="4165368" y="3753451"/>
            <a:ext cx="382188" cy="9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301816" y="4711878"/>
            <a:ext cx="2245740" cy="23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 Muslim Agro-Entrepreneurs</a:t>
            </a:r>
            <a:endParaRPr lang="en-US" sz="1200" dirty="0"/>
          </a:p>
        </p:txBody>
      </p:sp>
      <p:sp>
        <p:nvSpPr>
          <p:cNvPr id="20" name="Down Arrow 19"/>
          <p:cNvSpPr/>
          <p:nvPr/>
        </p:nvSpPr>
        <p:spPr>
          <a:xfrm>
            <a:off x="2465449" y="3178178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18" y="3150796"/>
            <a:ext cx="182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Down Arrow 49"/>
          <p:cNvSpPr/>
          <p:nvPr/>
        </p:nvSpPr>
        <p:spPr>
          <a:xfrm>
            <a:off x="2924462" y="3166597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3365282" y="3150796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3821049" y="3166597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301816" y="4965233"/>
            <a:ext cx="2245740" cy="23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Sg</a:t>
            </a:r>
            <a:r>
              <a:rPr lang="en-US" sz="1000" dirty="0" smtClean="0"/>
              <a:t>. </a:t>
            </a:r>
            <a:r>
              <a:rPr lang="en-US" sz="1000" dirty="0" err="1" smtClean="0"/>
              <a:t>Sumun</a:t>
            </a:r>
            <a:r>
              <a:rPr lang="en-US" sz="1000" dirty="0" smtClean="0"/>
              <a:t>, Perak &amp; </a:t>
            </a:r>
            <a:r>
              <a:rPr lang="en-US" sz="1000" dirty="0" err="1" smtClean="0"/>
              <a:t>Sg</a:t>
            </a:r>
            <a:r>
              <a:rPr lang="en-US" sz="1000" dirty="0" smtClean="0"/>
              <a:t>. </a:t>
            </a:r>
            <a:r>
              <a:rPr lang="en-US" sz="1000" dirty="0" err="1" smtClean="0"/>
              <a:t>Besar</a:t>
            </a:r>
            <a:r>
              <a:rPr lang="en-US" sz="1000" dirty="0" smtClean="0"/>
              <a:t>, Selangor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319198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427210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535222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726318" y="1419617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Risks Involved by Agro-Entrepreneurs:</a:t>
            </a:r>
            <a:endParaRPr lang="en-US" sz="800" dirty="0"/>
          </a:p>
        </p:txBody>
      </p:sp>
      <p:sp>
        <p:nvSpPr>
          <p:cNvPr id="42" name="Rectangle 41"/>
          <p:cNvSpPr/>
          <p:nvPr/>
        </p:nvSpPr>
        <p:spPr>
          <a:xfrm>
            <a:off x="4726318" y="3008218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/>
              <a:t>Risk threats concern</a:t>
            </a:r>
            <a:r>
              <a:rPr lang="en-US" sz="700" dirty="0" smtClean="0"/>
              <a:t>:</a:t>
            </a:r>
            <a:endParaRPr lang="en-US" sz="700" dirty="0"/>
          </a:p>
        </p:txBody>
      </p:sp>
      <p:sp>
        <p:nvSpPr>
          <p:cNvPr id="43" name="Rectangle 42"/>
          <p:cNvSpPr/>
          <p:nvPr/>
        </p:nvSpPr>
        <p:spPr>
          <a:xfrm>
            <a:off x="4726318" y="4115237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/>
              <a:t>Decision to continue project upon risks</a:t>
            </a:r>
            <a:r>
              <a:rPr lang="en-US" sz="700" dirty="0" smtClean="0"/>
              <a:t>:</a:t>
            </a:r>
            <a:endParaRPr lang="en-US" sz="700" dirty="0"/>
          </a:p>
        </p:txBody>
      </p:sp>
      <p:sp>
        <p:nvSpPr>
          <p:cNvPr id="44" name="Rectangle 43"/>
          <p:cNvSpPr/>
          <p:nvPr/>
        </p:nvSpPr>
        <p:spPr>
          <a:xfrm>
            <a:off x="4726318" y="5182448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 smtClean="0"/>
              <a:t>Finding solution </a:t>
            </a:r>
            <a:r>
              <a:rPr lang="ms-MY" sz="800" dirty="0"/>
              <a:t>of encountering risks</a:t>
            </a:r>
            <a:r>
              <a:rPr lang="en-US" sz="700" dirty="0" smtClean="0"/>
              <a:t>:</a:t>
            </a:r>
            <a:endParaRPr lang="en-US" sz="7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1"/>
          <a:stretch/>
        </p:blipFill>
        <p:spPr bwMode="auto">
          <a:xfrm>
            <a:off x="81184" y="8534400"/>
            <a:ext cx="4643960" cy="4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Snip Diagonal Corner Rectangle 46"/>
          <p:cNvSpPr/>
          <p:nvPr/>
        </p:nvSpPr>
        <p:spPr>
          <a:xfrm>
            <a:off x="801589" y="6516216"/>
            <a:ext cx="1259259" cy="286148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Their agro projects are main source of daily income. </a:t>
            </a:r>
          </a:p>
        </p:txBody>
      </p:sp>
      <p:sp>
        <p:nvSpPr>
          <p:cNvPr id="48" name="Snip Diagonal Corner Rectangle 47"/>
          <p:cNvSpPr/>
          <p:nvPr/>
        </p:nvSpPr>
        <p:spPr>
          <a:xfrm>
            <a:off x="789645" y="6804248"/>
            <a:ext cx="1259259" cy="479054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They want to reserve the land </a:t>
            </a:r>
            <a:r>
              <a:rPr lang="en-US" sz="700" dirty="0" smtClean="0"/>
              <a:t>which </a:t>
            </a:r>
            <a:r>
              <a:rPr lang="en-US" sz="700" dirty="0"/>
              <a:t>was inherited from their ancestors </a:t>
            </a:r>
            <a:r>
              <a:rPr lang="en-US" sz="700" dirty="0" smtClean="0"/>
              <a:t> for </a:t>
            </a:r>
            <a:r>
              <a:rPr lang="en-US" sz="700" dirty="0"/>
              <a:t>future generations.</a:t>
            </a:r>
          </a:p>
        </p:txBody>
      </p:sp>
      <p:sp>
        <p:nvSpPr>
          <p:cNvPr id="49" name="Snip Diagonal Corner Rectangle 48"/>
          <p:cNvSpPr/>
          <p:nvPr/>
        </p:nvSpPr>
        <p:spPr>
          <a:xfrm>
            <a:off x="801589" y="7307564"/>
            <a:ext cx="1259259" cy="288772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High market demand of agricultural products.</a:t>
            </a:r>
          </a:p>
        </p:txBody>
      </p:sp>
      <p:sp>
        <p:nvSpPr>
          <p:cNvPr id="17" name="Bent-Up Arrow 16"/>
          <p:cNvSpPr/>
          <p:nvPr/>
        </p:nvSpPr>
        <p:spPr>
          <a:xfrm rot="5400000">
            <a:off x="-32277" y="6720489"/>
            <a:ext cx="1080122" cy="527559"/>
          </a:xfrm>
          <a:prstGeom prst="bentUpArrow">
            <a:avLst>
              <a:gd name="adj1" fmla="val 3803"/>
              <a:gd name="adj2" fmla="val 10368"/>
              <a:gd name="adj3" fmla="val 12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ent-Up Arrow 52"/>
          <p:cNvSpPr/>
          <p:nvPr/>
        </p:nvSpPr>
        <p:spPr>
          <a:xfrm rot="5400000">
            <a:off x="228073" y="6620802"/>
            <a:ext cx="648074" cy="438908"/>
          </a:xfrm>
          <a:prstGeom prst="bentUpArrow">
            <a:avLst>
              <a:gd name="adj1" fmla="val 3102"/>
              <a:gd name="adj2" fmla="val 11114"/>
              <a:gd name="adj3" fmla="val 1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ent-Up Arrow 53"/>
          <p:cNvSpPr/>
          <p:nvPr/>
        </p:nvSpPr>
        <p:spPr>
          <a:xfrm rot="5400000">
            <a:off x="495067" y="6455743"/>
            <a:ext cx="216024" cy="336970"/>
          </a:xfrm>
          <a:prstGeom prst="bentUpArrow">
            <a:avLst>
              <a:gd name="adj1" fmla="val 2310"/>
              <a:gd name="adj2" fmla="val 25000"/>
              <a:gd name="adj3" fmla="val 34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Diagonal Corner Rectangle 45"/>
          <p:cNvSpPr/>
          <p:nvPr/>
        </p:nvSpPr>
        <p:spPr>
          <a:xfrm>
            <a:off x="237170" y="5926805"/>
            <a:ext cx="1823678" cy="589411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700" dirty="0"/>
              <a:t>M</a:t>
            </a:r>
            <a:r>
              <a:rPr lang="en-US" sz="700" dirty="0" smtClean="0"/>
              <a:t>ost </a:t>
            </a:r>
            <a:r>
              <a:rPr lang="en-US" sz="700" dirty="0"/>
              <a:t>agro-entrepreneurs are willing to precede their agro projects regardless of any risks they need to go </a:t>
            </a:r>
            <a:r>
              <a:rPr lang="en-US" sz="700" dirty="0" smtClean="0"/>
              <a:t>through because of the following reasons: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5"/>
          <a:stretch/>
        </p:blipFill>
        <p:spPr bwMode="auto">
          <a:xfrm>
            <a:off x="3589044" y="1151460"/>
            <a:ext cx="481144" cy="46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0"/>
          <a:stretch/>
        </p:blipFill>
        <p:spPr bwMode="auto">
          <a:xfrm>
            <a:off x="4108416" y="1151460"/>
            <a:ext cx="480623" cy="46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8247" r="20484" b="8247"/>
          <a:stretch/>
        </p:blipFill>
        <p:spPr bwMode="auto">
          <a:xfrm>
            <a:off x="3600867" y="1660147"/>
            <a:ext cx="479052" cy="46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6" y="1660147"/>
            <a:ext cx="480623" cy="46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joy\Downloads\Eurasia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4" y="86844"/>
            <a:ext cx="668732" cy="6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321</Words>
  <Application>Microsoft Office PowerPoint</Application>
  <PresentationFormat>On-screen Show (4:3)</PresentationFormat>
  <Paragraphs>58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Identifying Risks of Financing for Agro Projects in Islamic Banks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Proclivity among Public and Students for the Establishment of Islamic Waqf Bank Mohd Asyraf Yusof, Master Candidate  muhammadasyrafyusof@gmail.com faculty of economic and muamalah universiti sains islam malaysia supervisors : dr muhammad ridhwan ab aziz &amp; dr fuadah johari</dc:title>
  <dc:creator>pengguna</dc:creator>
  <cp:lastModifiedBy>joy</cp:lastModifiedBy>
  <cp:revision>50</cp:revision>
  <dcterms:created xsi:type="dcterms:W3CDTF">2014-01-06T06:11:46Z</dcterms:created>
  <dcterms:modified xsi:type="dcterms:W3CDTF">2017-12-12T03:50:36Z</dcterms:modified>
</cp:coreProperties>
</file>